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BFD8"/>
    <a:srgbClr val="F871B9"/>
    <a:srgbClr val="F86AE3"/>
    <a:srgbClr val="83DC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54"/>
  </p:normalViewPr>
  <p:slideViewPr>
    <p:cSldViewPr snapToGrid="0">
      <p:cViewPr>
        <p:scale>
          <a:sx n="76" d="100"/>
          <a:sy n="76" d="100"/>
        </p:scale>
        <p:origin x="-480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D02611-6567-584F-9FF1-324ECE1FFCC9}" type="datetimeFigureOut">
              <a:rPr lang="ru-RU" smtClean="0"/>
              <a:t>05.02.2025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724BBC-577B-A844-A34C-369E2B2FFE2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1431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724BBC-577B-A844-A34C-369E2B2FFE28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94375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4F619D0-28EF-180B-9007-82D2F503C9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DFDC4C4D-AE41-0D5F-8A58-562942DB18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49A3C0A-B6F8-84AE-8340-3449CBCDA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05.02.2025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059BCC4-267F-532D-CE32-B873575AE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DA453BF-3754-4305-DC2F-08A7325D8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6067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6B2E5D6-303B-86A9-5124-FC9253F41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68AC095D-891A-04B9-286B-C3A4179C59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C9C5D44E-6C36-2C5D-2F99-05DBCEF66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05.02.2025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C15DA64-E733-6201-ABA4-D8FFFE8BA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006D321-34D1-AC4C-1E9E-1A5E6F851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3950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804A22F7-8334-98FC-711F-E2D392F0D3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B531B40C-D3E5-20F7-C823-4EAB8933DA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80DEC95-12D4-6606-9D85-AF9B47322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05.02.2025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A041811-26F4-1781-E9C4-6C7B71965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943FA6E-8D3D-470E-9F64-3C6731C47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8567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F6EB31B-A8E6-050B-8A5D-7F1A9505A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ABA93E7-C119-D614-D74A-3E646467A0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38B71AD-F638-7A99-04E6-233A2C216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05.02.2025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8E2D77B-754A-0EAF-E692-77A48BAB4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5FBC3FF-B4FD-E28A-60C5-289797986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2632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2F76873-0FE7-1035-0745-40FF58E5E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593AF1C6-B1AA-8576-6D98-F26EE78A60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64B944A-D61E-D721-BA80-6EFDB106E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05.02.2025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E80DFF97-C902-97C6-4C82-A6D1B0602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3EE89A0-57B4-5A79-ACC8-F5614D3F7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8298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32DAF0A-56B1-8FA7-5027-B5C39EA80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E38D6A1-C65E-4449-FAEE-24AB9CCA65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F2A8F4F8-CA6C-D8B5-3B4F-AA340A3EFB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EDD3BD3A-F160-2B7C-D2C6-5FFBDD38F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05.02.2025</a:t>
            </a:fld>
            <a:endParaRPr lang="ru-RU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B3C6EAA6-92A6-1DD0-6ED8-34FDE24EA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DD58E8CA-5811-6325-345C-64B6DCCB8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9315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7E8167A-FC36-6187-E0B7-9960CEBE8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EF230A85-7784-3FC6-625B-3F5BCF381B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00245C62-F483-C153-C9DE-E0BD549D91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9A38533A-EBF4-6271-092A-0C9AE4EE8C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99ACC9A7-5B3F-1A4D-5CEC-7B5448B5A2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09C9B6B1-3FD6-34C3-6017-427F90C42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05.02.2025</a:t>
            </a:fld>
            <a:endParaRPr lang="ru-RU" dirty="0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80FA41F2-8092-7615-E00D-762159745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B587E23B-8D15-3168-781B-E8D2A2A1C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8779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AF120B0-5A04-ED90-9066-97FFD7E75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1048B2AB-3FA6-0E9A-99F3-804956435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05.02.2025</a:t>
            </a:fld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3F43CA55-062D-F558-5C4C-54ADF2B2B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BDA632B5-872E-C46C-8FAE-F8C7E4CD5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0227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A198C4B7-8275-B80E-9E5E-B71F5CFB0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05.02.2025</a:t>
            </a:fld>
            <a:endParaRPr lang="ru-RU" dirty="0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B82D480D-1F3F-3780-7F52-8D35501E1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07F26A0C-6CCA-8316-6FFC-96F1E3AC8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2606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F213557-7C96-01B9-5B91-1E6236E04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761CD02-3D86-76F4-9F12-42D42F0E3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2765268E-1608-9E2A-1503-D20FBB5696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DE3F683B-0EB8-6FFD-5915-DFE958454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05.02.2025</a:t>
            </a:fld>
            <a:endParaRPr lang="ru-RU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4D621AC2-1BB4-1574-9826-1709CF1DD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1C7D40B4-7F9D-5DE6-C3B7-626BC15C8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3580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64B996B-3015-2DCD-1B01-62037013FC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5F59A358-E6A3-3E69-732E-45F9A04D05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D7AD1593-7F55-7C73-98B3-6AF8EA9705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786720F5-EE72-A157-5A65-5E089769D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05.02.2025</a:t>
            </a:fld>
            <a:endParaRPr lang="ru-RU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1FD9C631-87A1-CF4A-C01C-64090DF57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2B837696-7920-565C-3C57-F72857D51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5181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2B3D0E5-69CC-BFA5-47E3-34C28DA4E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74D01D68-94D6-4CF8-2FDB-FDB2DD3394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14E8A41A-F073-BD72-59E7-D23F9C09F8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D5C85-29A1-6244-81FC-BFC9CAAA0BAF}" type="datetimeFigureOut">
              <a:rPr lang="ru-RU" smtClean="0"/>
              <a:t>05.02.2025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21A605E-AC35-C543-DD41-209A439B98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14DECE6-DA3A-6D93-F515-91E66AAC03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20BC4-537B-5048-A177-CBC695EC0B9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0121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11" Type="http://schemas.openxmlformats.org/officeDocument/2006/relationships/image" Target="../media/image5.png"/><Relationship Id="rId5" Type="http://schemas.openxmlformats.org/officeDocument/2006/relationships/image" Target="../media/image2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Скругленный прямоугольник 40">
            <a:extLst>
              <a:ext uri="{FF2B5EF4-FFF2-40B4-BE49-F238E27FC236}">
                <a16:creationId xmlns:a16="http://schemas.microsoft.com/office/drawing/2014/main" xmlns="" id="{883DD0C4-A7E3-DF07-29C2-BE3E51E91C88}"/>
              </a:ext>
            </a:extLst>
          </p:cNvPr>
          <p:cNvSpPr/>
          <p:nvPr/>
        </p:nvSpPr>
        <p:spPr>
          <a:xfrm>
            <a:off x="5752221" y="540585"/>
            <a:ext cx="6346737" cy="2154809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Скругленный прямоугольник 5">
            <a:extLst>
              <a:ext uri="{FF2B5EF4-FFF2-40B4-BE49-F238E27FC236}">
                <a16:creationId xmlns:a16="http://schemas.microsoft.com/office/drawing/2014/main" xmlns="" id="{4D69A8C3-BB1A-81CD-6F7D-14336718F141}"/>
              </a:ext>
            </a:extLst>
          </p:cNvPr>
          <p:cNvSpPr/>
          <p:nvPr/>
        </p:nvSpPr>
        <p:spPr>
          <a:xfrm>
            <a:off x="135924" y="564723"/>
            <a:ext cx="5555005" cy="215481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8863418-E19F-937D-62A2-B94A4B0111E8}"/>
              </a:ext>
            </a:extLst>
          </p:cNvPr>
          <p:cNvSpPr txBox="1"/>
          <p:nvPr/>
        </p:nvSpPr>
        <p:spPr>
          <a:xfrm>
            <a:off x="708523" y="588878"/>
            <a:ext cx="47309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Год создания ШСК </a:t>
            </a:r>
            <a:r>
              <a:rPr lang="ru-RU" sz="1000" dirty="0"/>
              <a:t>(в соответствии с Всероссийским реестром) </a:t>
            </a:r>
            <a:r>
              <a:rPr lang="ru-RU" sz="1600" i="1" dirty="0">
                <a:latin typeface="Times New Roman" panose="02020603050405020304" pitchFamily="18" charset="0"/>
              </a:rPr>
              <a:t> </a:t>
            </a:r>
            <a:r>
              <a:rPr lang="ru-RU" sz="1600" i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2023</a:t>
            </a:r>
            <a:endParaRPr lang="ru-RU" sz="1600" dirty="0"/>
          </a:p>
        </p:txBody>
      </p:sp>
      <p:sp>
        <p:nvSpPr>
          <p:cNvPr id="11" name="Скругленный прямоугольник 10">
            <a:extLst>
              <a:ext uri="{FF2B5EF4-FFF2-40B4-BE49-F238E27FC236}">
                <a16:creationId xmlns:a16="http://schemas.microsoft.com/office/drawing/2014/main" xmlns="" id="{600C4C78-B06F-CAEE-AA70-88D530EE6776}"/>
              </a:ext>
            </a:extLst>
          </p:cNvPr>
          <p:cNvSpPr/>
          <p:nvPr/>
        </p:nvSpPr>
        <p:spPr>
          <a:xfrm>
            <a:off x="135924" y="2803311"/>
            <a:ext cx="5861764" cy="112861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Скругленный прямоугольник 14">
            <a:extLst>
              <a:ext uri="{FF2B5EF4-FFF2-40B4-BE49-F238E27FC236}">
                <a16:creationId xmlns:a16="http://schemas.microsoft.com/office/drawing/2014/main" xmlns="" id="{DFF08D73-98A0-E475-4F79-3D255F9C1979}"/>
              </a:ext>
            </a:extLst>
          </p:cNvPr>
          <p:cNvSpPr/>
          <p:nvPr/>
        </p:nvSpPr>
        <p:spPr>
          <a:xfrm>
            <a:off x="6154483" y="2781869"/>
            <a:ext cx="6135140" cy="403401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3" name="Скругленный прямоугольник 22">
            <a:extLst>
              <a:ext uri="{FF2B5EF4-FFF2-40B4-BE49-F238E27FC236}">
                <a16:creationId xmlns:a16="http://schemas.microsoft.com/office/drawing/2014/main" xmlns="" id="{79ED7162-C055-612E-1E80-7EDD7787DDD8}"/>
              </a:ext>
            </a:extLst>
          </p:cNvPr>
          <p:cNvSpPr/>
          <p:nvPr/>
        </p:nvSpPr>
        <p:spPr>
          <a:xfrm>
            <a:off x="68099" y="3996875"/>
            <a:ext cx="6013621" cy="269169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xmlns="" id="{46249161-F6FC-F2F8-3978-6BAFF0B407D7}"/>
              </a:ext>
            </a:extLst>
          </p:cNvPr>
          <p:cNvSpPr txBox="1"/>
          <p:nvPr/>
        </p:nvSpPr>
        <p:spPr>
          <a:xfrm>
            <a:off x="3154422" y="130418"/>
            <a:ext cx="6059416" cy="3200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indent="449580" algn="ctr">
              <a:lnSpc>
                <a:spcPct val="115000"/>
              </a:lnSpc>
            </a:pPr>
            <a:r>
              <a:rPr lang="ru-RU" sz="1400" b="1" dirty="0">
                <a:latin typeface="Times New Roman" panose="02020603050405020304" pitchFamily="18" charset="0"/>
                <a:ea typeface="Arial" panose="020B0604020202020204" pitchFamily="34" charset="0"/>
              </a:rPr>
              <a:t>Школьный спортивный клуб «Гармония» МБОУ </a:t>
            </a:r>
            <a:r>
              <a:rPr lang="ru-RU" sz="1400" b="1" dirty="0" err="1">
                <a:latin typeface="Times New Roman" panose="02020603050405020304" pitchFamily="18" charset="0"/>
                <a:ea typeface="Arial" panose="020B0604020202020204" pitchFamily="34" charset="0"/>
              </a:rPr>
              <a:t>Чулковская</a:t>
            </a:r>
            <a:r>
              <a:rPr lang="ru-RU" sz="1400" b="1" dirty="0"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ea typeface="Arial" panose="020B0604020202020204" pitchFamily="34" charset="0"/>
              </a:rPr>
              <a:t>оош</a:t>
            </a:r>
            <a:endParaRPr lang="ru-RU" sz="1400" b="1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cxnSp>
        <p:nvCxnSpPr>
          <p:cNvPr id="49" name="Прямая соединительная линия 48">
            <a:extLst>
              <a:ext uri="{FF2B5EF4-FFF2-40B4-BE49-F238E27FC236}">
                <a16:creationId xmlns:a16="http://schemas.microsoft.com/office/drawing/2014/main" xmlns="" id="{A0E77F94-CCA7-5014-CFFD-BDD9DEDD9715}"/>
              </a:ext>
            </a:extLst>
          </p:cNvPr>
          <p:cNvCxnSpPr/>
          <p:nvPr/>
        </p:nvCxnSpPr>
        <p:spPr>
          <a:xfrm>
            <a:off x="321276" y="447177"/>
            <a:ext cx="1162358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xmlns="" id="{4CD39F81-1E7C-3BC3-FC1F-78ECA770DCE8}"/>
              </a:ext>
            </a:extLst>
          </p:cNvPr>
          <p:cNvSpPr txBox="1"/>
          <p:nvPr/>
        </p:nvSpPr>
        <p:spPr>
          <a:xfrm>
            <a:off x="4547929" y="42121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   </a:t>
            </a:r>
          </a:p>
        </p:txBody>
      </p:sp>
      <p:pic>
        <p:nvPicPr>
          <p:cNvPr id="79" name="Рисунок 78" descr="Квадратная академическая шапочка со сплошной заливкой">
            <a:extLst>
              <a:ext uri="{FF2B5EF4-FFF2-40B4-BE49-F238E27FC236}">
                <a16:creationId xmlns:a16="http://schemas.microsoft.com/office/drawing/2014/main" xmlns="" id="{5C37B5FE-050E-55FD-CC76-F45B89DBB9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6154483" y="4558046"/>
            <a:ext cx="646755" cy="646755"/>
          </a:xfrm>
          <a:prstGeom prst="rect">
            <a:avLst/>
          </a:prstGeom>
        </p:spPr>
      </p:pic>
      <p:pic>
        <p:nvPicPr>
          <p:cNvPr id="83" name="Рисунок 82" descr="Книги со сплошной заливкой">
            <a:extLst>
              <a:ext uri="{FF2B5EF4-FFF2-40B4-BE49-F238E27FC236}">
                <a16:creationId xmlns:a16="http://schemas.microsoft.com/office/drawing/2014/main" xmlns="" id="{504A24FA-0C35-FA43-FC2E-F6197869DCB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135830" y="2864094"/>
            <a:ext cx="548459" cy="548459"/>
          </a:xfrm>
          <a:prstGeom prst="rect">
            <a:avLst/>
          </a:prstGeom>
        </p:spPr>
      </p:pic>
      <p:pic>
        <p:nvPicPr>
          <p:cNvPr id="85" name="Рисунок 84" descr="Культурист  со сплошной заливкой">
            <a:extLst>
              <a:ext uri="{FF2B5EF4-FFF2-40B4-BE49-F238E27FC236}">
                <a16:creationId xmlns:a16="http://schemas.microsoft.com/office/drawing/2014/main" xmlns="" id="{DC1E775B-66DA-D777-1FD9-E7953C44D8B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59172" y="5010909"/>
            <a:ext cx="576961" cy="576961"/>
          </a:xfrm>
          <a:prstGeom prst="rect">
            <a:avLst/>
          </a:prstGeom>
        </p:spPr>
      </p:pic>
      <p:pic>
        <p:nvPicPr>
          <p:cNvPr id="87" name="Рисунок 86" descr="Мускулистая рука со сплошной заливкой">
            <a:extLst>
              <a:ext uri="{FF2B5EF4-FFF2-40B4-BE49-F238E27FC236}">
                <a16:creationId xmlns:a16="http://schemas.microsoft.com/office/drawing/2014/main" xmlns="" id="{EC32D729-A388-2DDE-2BFA-15B36E6FF10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5749687" y="1427073"/>
            <a:ext cx="566054" cy="566054"/>
          </a:xfrm>
          <a:prstGeom prst="rect">
            <a:avLst/>
          </a:prstGeom>
        </p:spPr>
      </p:pic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xmlns="" id="{BCB31BA6-B0B4-4273-9617-2B0D1053BB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1088471"/>
              </p:ext>
            </p:extLst>
          </p:nvPr>
        </p:nvGraphicFramePr>
        <p:xfrm>
          <a:off x="321275" y="1077238"/>
          <a:ext cx="5287439" cy="18472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1377">
                  <a:extLst>
                    <a:ext uri="{9D8B030D-6E8A-4147-A177-3AD203B41FA5}">
                      <a16:colId xmlns:a16="http://schemas.microsoft.com/office/drawing/2014/main" xmlns="" val="3765573059"/>
                    </a:ext>
                  </a:extLst>
                </a:gridCol>
                <a:gridCol w="4386062">
                  <a:extLst>
                    <a:ext uri="{9D8B030D-6E8A-4147-A177-3AD203B41FA5}">
                      <a16:colId xmlns:a16="http://schemas.microsoft.com/office/drawing/2014/main" xmlns="" val="1140244778"/>
                    </a:ext>
                  </a:extLst>
                </a:gridCol>
              </a:tblGrid>
              <a:tr h="2325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Виды спорта, развиваемые в ШСК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02078433"/>
                  </a:ext>
                </a:extLst>
              </a:tr>
              <a:tr h="3028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 год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Волейбол., баскетбол, лыжи, легкая атлетика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50339509"/>
                  </a:ext>
                </a:extLst>
              </a:tr>
              <a:tr h="296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 год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Волейбол., баскетбол, лыжи, легкая атлетика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16551792"/>
                  </a:ext>
                </a:extLst>
              </a:tr>
              <a:tr h="3577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 год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Волейбол., баскетбол, лыжи, легкая атлетика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75838408"/>
                  </a:ext>
                </a:extLst>
              </a:tr>
              <a:tr h="3577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Участие в проектах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0%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62873797"/>
                  </a:ext>
                </a:extLst>
              </a:tr>
            </a:tbl>
          </a:graphicData>
        </a:graphic>
      </p:graphicFrame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xmlns="" id="{A9A8707A-F977-4799-A119-D11A521E16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280540"/>
              </p:ext>
            </p:extLst>
          </p:nvPr>
        </p:nvGraphicFramePr>
        <p:xfrm>
          <a:off x="708523" y="2870215"/>
          <a:ext cx="5133477" cy="10469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5415">
                  <a:extLst>
                    <a:ext uri="{9D8B030D-6E8A-4147-A177-3AD203B41FA5}">
                      <a16:colId xmlns:a16="http://schemas.microsoft.com/office/drawing/2014/main" xmlns="" val="3667199"/>
                    </a:ext>
                  </a:extLst>
                </a:gridCol>
                <a:gridCol w="704533">
                  <a:extLst>
                    <a:ext uri="{9D8B030D-6E8A-4147-A177-3AD203B41FA5}">
                      <a16:colId xmlns:a16="http://schemas.microsoft.com/office/drawing/2014/main" xmlns="" val="3779488495"/>
                    </a:ext>
                  </a:extLst>
                </a:gridCol>
                <a:gridCol w="676904">
                  <a:extLst>
                    <a:ext uri="{9D8B030D-6E8A-4147-A177-3AD203B41FA5}">
                      <a16:colId xmlns:a16="http://schemas.microsoft.com/office/drawing/2014/main" xmlns="" val="2879131810"/>
                    </a:ext>
                  </a:extLst>
                </a:gridCol>
                <a:gridCol w="676625">
                  <a:extLst>
                    <a:ext uri="{9D8B030D-6E8A-4147-A177-3AD203B41FA5}">
                      <a16:colId xmlns:a16="http://schemas.microsoft.com/office/drawing/2014/main" xmlns="" val="167459799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Педагоги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80687104"/>
                  </a:ext>
                </a:extLst>
              </a:tr>
              <a:tr h="2819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Количество учителей ФК в школе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1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00442749"/>
                  </a:ext>
                </a:extLst>
              </a:tr>
              <a:tr h="2819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Количество педагогических работников в ШСК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1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92371118"/>
                  </a:ext>
                </a:extLst>
              </a:tr>
            </a:tbl>
          </a:graphicData>
        </a:graphic>
      </p:graphicFrame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xmlns="" id="{E36BA784-B2E5-482A-B17D-56B554AAE6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3734033"/>
              </p:ext>
            </p:extLst>
          </p:nvPr>
        </p:nvGraphicFramePr>
        <p:xfrm>
          <a:off x="6755663" y="2881325"/>
          <a:ext cx="5377165" cy="39603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94837">
                  <a:extLst>
                    <a:ext uri="{9D8B030D-6E8A-4147-A177-3AD203B41FA5}">
                      <a16:colId xmlns:a16="http://schemas.microsoft.com/office/drawing/2014/main" xmlns="" val="411451158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809814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xmlns="" val="2647053706"/>
                    </a:ext>
                  </a:extLst>
                </a:gridCol>
                <a:gridCol w="525028">
                  <a:extLst>
                    <a:ext uri="{9D8B030D-6E8A-4147-A177-3AD203B41FA5}">
                      <a16:colId xmlns:a16="http://schemas.microsoft.com/office/drawing/2014/main" xmlns="" val="3183166285"/>
                    </a:ext>
                  </a:extLst>
                </a:gridCol>
              </a:tblGrid>
              <a:tr h="2863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Обучающиеся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24238092"/>
                  </a:ext>
                </a:extLst>
              </a:tr>
              <a:tr h="2351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Количество обучающихся в общеобразовательной организации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20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1464838"/>
                  </a:ext>
                </a:extLst>
              </a:tr>
              <a:tr h="2619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В т.ч. лиц с ОВЗ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760565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effectLst/>
                        </a:rPr>
                        <a:t>Численность обучающихся, вовлеченных в занятия физической культурой и спортом в рамках  дополнительного образования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11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00132885"/>
                  </a:ext>
                </a:extLst>
              </a:tr>
              <a:tr h="2267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В т.ч. лиц с ОВЗ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40012547"/>
                  </a:ext>
                </a:extLst>
              </a:tr>
              <a:tr h="2863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effectLst/>
                        </a:rPr>
                        <a:t>Количество спортивно-массовых мероприятий, проведенных на школьном уровне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50493"/>
                  </a:ext>
                </a:extLst>
              </a:tr>
              <a:tr h="4723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Доля школьников, принявших участие в спортивно-массовых мероприятиях, проведенных на школьном уровне, от общего количества обучающихся в школе (один ребенок считается один раз)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100%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76355994"/>
                  </a:ext>
                </a:extLst>
              </a:tr>
              <a:tr h="2863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в т.ч. лиц с ОВЗ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2,8%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2,8%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15%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77190216"/>
                  </a:ext>
                </a:extLst>
              </a:tr>
            </a:tbl>
          </a:graphicData>
        </a:graphic>
      </p:graphicFrame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xmlns="" id="{BF12B9B9-8ACB-4E1E-A20D-638EAE2D94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6931376"/>
              </p:ext>
            </p:extLst>
          </p:nvPr>
        </p:nvGraphicFramePr>
        <p:xfrm>
          <a:off x="606957" y="4090211"/>
          <a:ext cx="5339336" cy="25059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33243">
                  <a:extLst>
                    <a:ext uri="{9D8B030D-6E8A-4147-A177-3AD203B41FA5}">
                      <a16:colId xmlns:a16="http://schemas.microsoft.com/office/drawing/2014/main" xmlns="" val="36776764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1064967386"/>
                    </a:ext>
                  </a:extLst>
                </a:gridCol>
                <a:gridCol w="640444">
                  <a:extLst>
                    <a:ext uri="{9D8B030D-6E8A-4147-A177-3AD203B41FA5}">
                      <a16:colId xmlns:a16="http://schemas.microsoft.com/office/drawing/2014/main" xmlns="" val="3450028240"/>
                    </a:ext>
                  </a:extLst>
                </a:gridCol>
                <a:gridCol w="556049">
                  <a:extLst>
                    <a:ext uri="{9D8B030D-6E8A-4147-A177-3AD203B41FA5}">
                      <a16:colId xmlns:a16="http://schemas.microsoft.com/office/drawing/2014/main" xmlns="" val="2855346411"/>
                    </a:ext>
                  </a:extLst>
                </a:gridCol>
              </a:tblGrid>
              <a:tr h="273616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Спортивная инфраструктура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endParaRPr lang="ru-RU" sz="1400" dirty="0"/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11568912"/>
                  </a:ext>
                </a:extLst>
              </a:tr>
              <a:tr h="68216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Количество объектов спортивной инфраструктуры, находящихся в оперативном управлении школы (спортивные залы, открытые площадки, лыжные трассы, стадионы, бассейны и т.д.)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1 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77910529"/>
                  </a:ext>
                </a:extLst>
              </a:tr>
              <a:tr h="5357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Количество арендуемых/используемых для организации образовательного процесса школы, объектов спортивной инфраструктуры других организаций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0 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37136316"/>
                  </a:ext>
                </a:extLst>
              </a:tr>
              <a:tr h="5357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Предоставление спортивной инфраструктуры школы другим организациям, организованным группам населения (количество организованных групп)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0 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85877662"/>
                  </a:ext>
                </a:extLst>
              </a:tr>
            </a:tbl>
          </a:graphicData>
        </a:graphic>
      </p:graphicFrame>
      <p:graphicFrame>
        <p:nvGraphicFramePr>
          <p:cNvPr id="21" name="Таблица 20">
            <a:extLst>
              <a:ext uri="{FF2B5EF4-FFF2-40B4-BE49-F238E27FC236}">
                <a16:creationId xmlns:a16="http://schemas.microsoft.com/office/drawing/2014/main" xmlns="" id="{9BB355D7-3EDD-44A5-853F-69843335FF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5945922"/>
              </p:ext>
            </p:extLst>
          </p:nvPr>
        </p:nvGraphicFramePr>
        <p:xfrm>
          <a:off x="6315741" y="609477"/>
          <a:ext cx="5642245" cy="20415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44774">
                  <a:extLst>
                    <a:ext uri="{9D8B030D-6E8A-4147-A177-3AD203B41FA5}">
                      <a16:colId xmlns:a16="http://schemas.microsoft.com/office/drawing/2014/main" xmlns="" val="2673908836"/>
                    </a:ext>
                  </a:extLst>
                </a:gridCol>
                <a:gridCol w="699157">
                  <a:extLst>
                    <a:ext uri="{9D8B030D-6E8A-4147-A177-3AD203B41FA5}">
                      <a16:colId xmlns:a16="http://schemas.microsoft.com/office/drawing/2014/main" xmlns="" val="1295219570"/>
                    </a:ext>
                  </a:extLst>
                </a:gridCol>
                <a:gridCol w="699157">
                  <a:extLst>
                    <a:ext uri="{9D8B030D-6E8A-4147-A177-3AD203B41FA5}">
                      <a16:colId xmlns:a16="http://schemas.microsoft.com/office/drawing/2014/main" xmlns="" val="1149117878"/>
                    </a:ext>
                  </a:extLst>
                </a:gridCol>
                <a:gridCol w="699157">
                  <a:extLst>
                    <a:ext uri="{9D8B030D-6E8A-4147-A177-3AD203B41FA5}">
                      <a16:colId xmlns:a16="http://schemas.microsoft.com/office/drawing/2014/main" xmlns="" val="1941758739"/>
                    </a:ext>
                  </a:extLst>
                </a:gridCol>
              </a:tblGrid>
              <a:tr h="330323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ВФСК ГТО</a:t>
                      </a:r>
                      <a:endParaRPr lang="ru-RU" sz="1400" dirty="0"/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607123"/>
                  </a:ext>
                </a:extLst>
              </a:tr>
              <a:tr h="44462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Количество обучающихся, зарегистрированных в автоматизированной информационной системе АИС ГТО  (I-VI ступени - 6-17 лет)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4 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94357343"/>
                  </a:ext>
                </a:extLst>
              </a:tr>
              <a:tr h="4439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Количество обучающихся 6-17 лет, приступивших к выполнению нормативов испытаний ВФСК ГТО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0 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41815386"/>
                  </a:ext>
                </a:extLst>
              </a:tr>
              <a:tr h="4886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Количество обучающихся 6-17 лет, выполнивших нормативы испытаний ВФСК ГТО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0 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07487391"/>
                  </a:ext>
                </a:extLst>
              </a:tr>
            </a:tbl>
          </a:graphicData>
        </a:graphic>
      </p:graphicFrame>
      <p:pic>
        <p:nvPicPr>
          <p:cNvPr id="22" name="Рисунок 21" descr="Футбольный мяч со сплошной заливкой">
            <a:extLst>
              <a:ext uri="{FF2B5EF4-FFF2-40B4-BE49-F238E27FC236}">
                <a16:creationId xmlns:a16="http://schemas.microsoft.com/office/drawing/2014/main" xmlns="" id="{F62699EA-8E54-411D-A469-42597B34BD82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p:blipFill>
        <p:spPr>
          <a:xfrm>
            <a:off x="215761" y="588878"/>
            <a:ext cx="545277" cy="545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48203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1260</TotalTime>
  <Words>275</Words>
  <Application>Microsoft Office PowerPoint</Application>
  <PresentationFormat>Произвольный</PresentationFormat>
  <Paragraphs>89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doshayastrebova@outlook.com</dc:creator>
  <cp:lastModifiedBy>Администратор</cp:lastModifiedBy>
  <cp:revision>23</cp:revision>
  <cp:lastPrinted>2025-02-05T07:53:59Z</cp:lastPrinted>
  <dcterms:created xsi:type="dcterms:W3CDTF">2025-01-24T16:00:12Z</dcterms:created>
  <dcterms:modified xsi:type="dcterms:W3CDTF">2025-02-05T10:19:34Z</dcterms:modified>
</cp:coreProperties>
</file>